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1"/>
  </p:notesMasterIdLst>
  <p:handoutMasterIdLst>
    <p:handoutMasterId r:id="rId22"/>
  </p:handoutMasterIdLst>
  <p:sldIdLst>
    <p:sldId id="1487" r:id="rId5"/>
    <p:sldId id="1488" r:id="rId6"/>
    <p:sldId id="1550" r:id="rId7"/>
    <p:sldId id="1551" r:id="rId8"/>
    <p:sldId id="1552" r:id="rId9"/>
    <p:sldId id="1553" r:id="rId10"/>
    <p:sldId id="1554" r:id="rId11"/>
    <p:sldId id="1556" r:id="rId12"/>
    <p:sldId id="1557" r:id="rId13"/>
    <p:sldId id="1559" r:id="rId14"/>
    <p:sldId id="1558" r:id="rId15"/>
    <p:sldId id="1560" r:id="rId16"/>
    <p:sldId id="1561" r:id="rId17"/>
    <p:sldId id="1549" r:id="rId18"/>
    <p:sldId id="1522" r:id="rId19"/>
    <p:sldId id="1523" r:id="rId20"/>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50"/>
            <p14:sldId id="1551"/>
            <p14:sldId id="1552"/>
            <p14:sldId id="1553"/>
            <p14:sldId id="1554"/>
            <p14:sldId id="1556"/>
            <p14:sldId id="1557"/>
            <p14:sldId id="1559"/>
            <p14:sldId id="1558"/>
            <p14:sldId id="1560"/>
          </p14:sldIdLst>
        </p14:section>
        <p14:section name="Closing" id="{D4E3B1CF-DD2E-4D6E-961F-E6ECD190E64E}">
          <p14:sldIdLst>
            <p14:sldId id="1561"/>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140" y="654"/>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16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022264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build and deploy client-side web parts using the </a:t>
            </a:r>
            <a:r>
              <a:rPr lang="en-US" dirty="0" err="1"/>
              <a:t>the</a:t>
            </a:r>
            <a:r>
              <a:rPr lang="en-US" dirty="0"/>
              <a:t> SharePoint Framework, you will need an Office 365 Tenant. </a:t>
            </a:r>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33943327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1426909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15485486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28482049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18650390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5/18/2017</a:t>
            </a:fld>
            <a:endParaRPr lang="en-US" sz="1800" kern="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15</a:t>
            </a:fld>
            <a:endParaRPr lang="en-US" sz="1800" kern="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5/18/2017</a:t>
            </a:fld>
            <a:endParaRPr lang="en-US" sz="1800" kern="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16</a:t>
            </a:fld>
            <a:endParaRPr lang="en-US" sz="1800" kern="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hyperlink" Target="http://aka.ms/spfx-setup-tenant" TargetMode="External"/><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a:t>Getting started with SharePoint Framework</a:t>
            </a:r>
          </a:p>
        </p:txBody>
      </p:sp>
      <p:sp>
        <p:nvSpPr>
          <p:cNvPr id="6" name="Text Placeholder 5"/>
          <p:cNvSpPr>
            <a:spLocks noGrp="1"/>
          </p:cNvSpPr>
          <p:nvPr>
            <p:ph type="body" sz="quarter" idx="14"/>
          </p:nvPr>
        </p:nvSpPr>
        <p:spPr/>
        <p:txBody>
          <a:bodyPr/>
          <a:lstStyle/>
          <a:p>
            <a:r>
              <a:rPr lang="en-US"/>
              <a:t>Setup Office 365 tenant</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Verify It All Works</a:t>
            </a:r>
            <a:endParaRPr lang="fi-FI"/>
          </a:p>
        </p:txBody>
      </p:sp>
      <p:pic>
        <p:nvPicPr>
          <p:cNvPr id="4" name="Picture 3">
            <a:extLst>
              <a:ext uri="{FF2B5EF4-FFF2-40B4-BE49-F238E27FC236}">
                <a16:creationId xmlns:a16="http://schemas.microsoft.com/office/drawing/2014/main" id="{43044027-4E69-4C19-9EB3-5B6C0173D50A}"/>
              </a:ext>
            </a:extLst>
          </p:cNvPr>
          <p:cNvPicPr>
            <a:picLocks noChangeAspect="1"/>
          </p:cNvPicPr>
          <p:nvPr/>
        </p:nvPicPr>
        <p:blipFill>
          <a:blip r:embed="rId2"/>
          <a:stretch>
            <a:fillRect/>
          </a:stretch>
        </p:blipFill>
        <p:spPr>
          <a:xfrm>
            <a:off x="1753740" y="2458011"/>
            <a:ext cx="8928993" cy="3679737"/>
          </a:xfrm>
          <a:prstGeom prst="rect">
            <a:avLst/>
          </a:prstGeom>
          <a:ln>
            <a:solidFill>
              <a:schemeClr val="bg1">
                <a:lumMod val="75000"/>
              </a:schemeClr>
            </a:solidFill>
          </a:ln>
        </p:spPr>
      </p:pic>
      <p:grpSp>
        <p:nvGrpSpPr>
          <p:cNvPr id="5" name="Group 4">
            <a:extLst>
              <a:ext uri="{FF2B5EF4-FFF2-40B4-BE49-F238E27FC236}">
                <a16:creationId xmlns:a16="http://schemas.microsoft.com/office/drawing/2014/main" id="{4C6C5EE4-8B75-4263-9C4C-B112FC0EF4C0}"/>
              </a:ext>
            </a:extLst>
          </p:cNvPr>
          <p:cNvGrpSpPr/>
          <p:nvPr/>
        </p:nvGrpSpPr>
        <p:grpSpPr>
          <a:xfrm>
            <a:off x="1753740" y="1447075"/>
            <a:ext cx="8928993" cy="648072"/>
            <a:chOff x="822700" y="1409030"/>
            <a:chExt cx="3655126" cy="648072"/>
          </a:xfrm>
        </p:grpSpPr>
        <p:sp>
          <p:nvSpPr>
            <p:cNvPr id="6" name="Rectangle 5">
              <a:extLst>
                <a:ext uri="{FF2B5EF4-FFF2-40B4-BE49-F238E27FC236}">
                  <a16:creationId xmlns:a16="http://schemas.microsoft.com/office/drawing/2014/main" id="{A910B04F-2601-4C58-8294-BE7FC8CD2885}"/>
                </a:ext>
              </a:extLst>
            </p:cNvPr>
            <p:cNvSpPr/>
            <p:nvPr/>
          </p:nvSpPr>
          <p:spPr bwMode="auto">
            <a:xfrm>
              <a:off x="822700" y="1409030"/>
              <a:ext cx="45719" cy="64807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7" name="Rectangle 6">
              <a:extLst>
                <a:ext uri="{FF2B5EF4-FFF2-40B4-BE49-F238E27FC236}">
                  <a16:creationId xmlns:a16="http://schemas.microsoft.com/office/drawing/2014/main" id="{34417C44-C78C-4E50-BCED-2FA15370907A}"/>
                </a:ext>
              </a:extLst>
            </p:cNvPr>
            <p:cNvSpPr/>
            <p:nvPr/>
          </p:nvSpPr>
          <p:spPr bwMode="auto">
            <a:xfrm>
              <a:off x="872875" y="1409030"/>
              <a:ext cx="3604951" cy="648072"/>
            </a:xfrm>
            <a:prstGeom prst="rect">
              <a:avLst/>
            </a:prstGeom>
            <a:solidFill>
              <a:schemeClr val="bg1">
                <a:lumMod val="95000"/>
              </a:schemeClr>
            </a:solidFill>
            <a:ln>
              <a:solidFill>
                <a:schemeClr val="bg1">
                  <a:lumMod val="8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en-US" sz="2800" dirty="0">
                  <a:solidFill>
                    <a:schemeClr val="tx1"/>
                  </a:solidFill>
                  <a:latin typeface="+mj-lt"/>
                </a:rPr>
                <a:t>Install Hello World client-side web part and test </a:t>
              </a:r>
            </a:p>
          </p:txBody>
        </p:sp>
      </p:grpSp>
    </p:spTree>
    <p:extLst>
      <p:ext uri="{BB962C8B-B14F-4D97-AF65-F5344CB8AC3E}">
        <p14:creationId xmlns:p14="http://schemas.microsoft.com/office/powerpoint/2010/main" val="104953319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8" y="2125662"/>
            <a:ext cx="9144000" cy="1098762"/>
          </a:xfrm>
        </p:spPr>
        <p:txBody>
          <a:bodyPr/>
          <a:lstStyle/>
          <a:p>
            <a:pPr defTabSz="931767" fontAlgn="base">
              <a:spcAft>
                <a:spcPct val="0"/>
              </a:spcAft>
              <a:defRPr/>
            </a:pPr>
            <a:r>
              <a:rPr lang="en-US" kern="0">
                <a:ln>
                  <a:solidFill>
                    <a:srgbClr val="0072C6">
                      <a:alpha val="0"/>
                    </a:srgbClr>
                  </a:solidFill>
                </a:ln>
                <a:solidFill>
                  <a:srgbClr val="FFFFFF"/>
                </a:solidFill>
              </a:rPr>
              <a:t>Verifying configuration</a:t>
            </a:r>
          </a:p>
        </p:txBody>
      </p:sp>
    </p:spTree>
    <p:extLst>
      <p:ext uri="{BB962C8B-B14F-4D97-AF65-F5344CB8AC3E}">
        <p14:creationId xmlns:p14="http://schemas.microsoft.com/office/powerpoint/2010/main" val="198546682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DEMO</a:t>
            </a:r>
            <a:endParaRPr lang="fi-FI"/>
          </a:p>
        </p:txBody>
      </p:sp>
      <p:sp>
        <p:nvSpPr>
          <p:cNvPr id="6" name="Text Placeholder 5"/>
          <p:cNvSpPr>
            <a:spLocks noGrp="1"/>
          </p:cNvSpPr>
          <p:nvPr>
            <p:ph type="body" sz="quarter" idx="12"/>
          </p:nvPr>
        </p:nvSpPr>
        <p:spPr/>
        <p:txBody>
          <a:bodyPr/>
          <a:lstStyle/>
          <a:p>
            <a:r>
              <a:rPr lang="en-US"/>
              <a:t>Verifying Configuration</a:t>
            </a:r>
            <a:endParaRPr lang="fi-FI"/>
          </a:p>
        </p:txBody>
      </p:sp>
    </p:spTree>
    <p:extLst>
      <p:ext uri="{BB962C8B-B14F-4D97-AF65-F5344CB8AC3E}">
        <p14:creationId xmlns:p14="http://schemas.microsoft.com/office/powerpoint/2010/main" val="36299316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Configurations to Office 365 tenant</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Verifying configuration</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8020284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a:solidFill>
                  <a:schemeClr val="bg1"/>
                </a:solidFill>
              </a:rPr>
              <a:t>Code samples and solutions</a:t>
            </a:r>
          </a:p>
          <a:p>
            <a:pPr marL="0" indent="0">
              <a:spcBef>
                <a:spcPts val="1799"/>
              </a:spcBef>
              <a:buNone/>
            </a:pPr>
            <a:r>
              <a:rPr lang="en-US" sz="3198">
                <a:solidFill>
                  <a:schemeClr val="bg1"/>
                </a:solidFill>
              </a:rPr>
              <a:t>Reusable components</a:t>
            </a:r>
          </a:p>
          <a:p>
            <a:pPr marL="0" indent="0">
              <a:spcBef>
                <a:spcPts val="1799"/>
              </a:spcBef>
              <a:buNone/>
            </a:pPr>
            <a:r>
              <a:rPr lang="en-US" sz="3198">
                <a:solidFill>
                  <a:schemeClr val="bg1"/>
                </a:solidFill>
              </a:rPr>
              <a:t>Guidance documentation</a:t>
            </a:r>
          </a:p>
          <a:p>
            <a:pPr marL="0" indent="0">
              <a:spcBef>
                <a:spcPts val="1799"/>
              </a:spcBef>
              <a:buNone/>
            </a:pPr>
            <a:r>
              <a:rPr lang="en-US" sz="3198">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a:solidFill>
                  <a:schemeClr val="bg1"/>
                </a:solidFill>
              </a:rPr>
              <a:t>SharePoint Framework</a:t>
            </a:r>
          </a:p>
          <a:p>
            <a:pPr marL="0" indent="0">
              <a:spcBef>
                <a:spcPts val="1799"/>
              </a:spcBef>
              <a:buNone/>
            </a:pPr>
            <a:r>
              <a:rPr lang="en-US" sz="3198">
                <a:solidFill>
                  <a:schemeClr val="bg1"/>
                </a:solidFill>
              </a:rPr>
              <a:t>SharePoint add-ins</a:t>
            </a:r>
          </a:p>
          <a:p>
            <a:pPr marL="0" indent="0">
              <a:spcBef>
                <a:spcPts val="1799"/>
              </a:spcBef>
              <a:buNone/>
            </a:pPr>
            <a:r>
              <a:rPr lang="en-US" sz="3198">
                <a:solidFill>
                  <a:schemeClr val="bg1"/>
                </a:solidFill>
              </a:rPr>
              <a:t>Microsoft Graph</a:t>
            </a:r>
          </a:p>
          <a:p>
            <a:pPr marL="0" indent="0">
              <a:spcBef>
                <a:spcPts val="1799"/>
              </a:spcBef>
              <a:buNone/>
            </a:pPr>
            <a:r>
              <a:rPr lang="en-US" sz="3198">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a:solidFill>
                  <a:schemeClr val="tx1">
                    <a:lumMod val="75000"/>
                  </a:schemeClr>
                </a:solidFill>
                <a:latin typeface="+mj-lt"/>
              </a:rPr>
              <a:t>Sharing is caring…</a:t>
            </a:r>
            <a:endParaRPr lang="fi-FI" sz="4896" spc="-71">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a:solidFill>
                  <a:schemeClr val="tx2"/>
                </a:solidFill>
                <a:latin typeface="+mj-lt"/>
              </a:rPr>
              <a:t>http://aka.ms/SharePointPnP</a:t>
            </a:r>
            <a:endParaRPr lang="fi-FI" sz="4080" b="1" spc="-71">
              <a:solidFill>
                <a:schemeClr val="tx2"/>
              </a:solidFill>
              <a:latin typeface="+mj-lt"/>
            </a:endParaRPr>
          </a:p>
        </p:txBody>
      </p:sp>
    </p:spTree>
    <p:extLst>
      <p:ext uri="{BB962C8B-B14F-4D97-AF65-F5344CB8AC3E}">
        <p14:creationId xmlns:p14="http://schemas.microsoft.com/office/powerpoint/2010/main" val="698875399"/>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Configurations to Office 365 tenant</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Verifying configuration</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8" y="2125662"/>
            <a:ext cx="9144000" cy="2012859"/>
          </a:xfrm>
        </p:spPr>
        <p:txBody>
          <a:bodyPr/>
          <a:lstStyle/>
          <a:p>
            <a:pPr defTabSz="931767" fontAlgn="base">
              <a:spcAft>
                <a:spcPct val="0"/>
              </a:spcAft>
              <a:defRPr/>
            </a:pPr>
            <a:r>
              <a:rPr lang="en-US" kern="0">
                <a:ln>
                  <a:solidFill>
                    <a:srgbClr val="0072C6">
                      <a:alpha val="0"/>
                    </a:srgbClr>
                  </a:solidFill>
                </a:ln>
                <a:solidFill>
                  <a:srgbClr val="FFFFFF"/>
                </a:solidFill>
              </a:rPr>
              <a:t>Configurations to Office 365 tenant</a:t>
            </a:r>
          </a:p>
        </p:txBody>
      </p:sp>
    </p:spTree>
    <p:extLst>
      <p:ext uri="{BB962C8B-B14F-4D97-AF65-F5344CB8AC3E}">
        <p14:creationId xmlns:p14="http://schemas.microsoft.com/office/powerpoint/2010/main" val="101572038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Office 365 Developer Tenant Setup Steps</a:t>
            </a:r>
          </a:p>
        </p:txBody>
      </p:sp>
      <p:sp>
        <p:nvSpPr>
          <p:cNvPr id="4" name="Rectangle 3">
            <a:extLst>
              <a:ext uri="{FF2B5EF4-FFF2-40B4-BE49-F238E27FC236}">
                <a16:creationId xmlns:a16="http://schemas.microsoft.com/office/drawing/2014/main" id="{7332D153-9CFA-4A94-B84C-45EA67225082}"/>
              </a:ext>
            </a:extLst>
          </p:cNvPr>
          <p:cNvSpPr/>
          <p:nvPr/>
        </p:nvSpPr>
        <p:spPr>
          <a:xfrm>
            <a:off x="2968895" y="4822975"/>
            <a:ext cx="5746060" cy="584775"/>
          </a:xfrm>
          <a:prstGeom prst="rect">
            <a:avLst/>
          </a:prstGeom>
        </p:spPr>
        <p:txBody>
          <a:bodyPr wrap="none">
            <a:spAutoFit/>
          </a:bodyPr>
          <a:lstStyle/>
          <a:p>
            <a:r>
              <a:rPr lang="en-US" sz="3200" dirty="0">
                <a:latin typeface="+mj-lt"/>
                <a:hlinkClick r:id="rId3"/>
              </a:rPr>
              <a:t>http://aka.ms/spfx-setup-tenant</a:t>
            </a:r>
            <a:r>
              <a:rPr lang="en-US" sz="3200" dirty="0">
                <a:latin typeface="+mj-lt"/>
              </a:rPr>
              <a:t> </a:t>
            </a:r>
          </a:p>
        </p:txBody>
      </p:sp>
      <p:grpSp>
        <p:nvGrpSpPr>
          <p:cNvPr id="6" name="Group 5">
            <a:extLst>
              <a:ext uri="{FF2B5EF4-FFF2-40B4-BE49-F238E27FC236}">
                <a16:creationId xmlns:a16="http://schemas.microsoft.com/office/drawing/2014/main" id="{B518B7EC-211F-4389-BBE1-C31D3F2B0386}"/>
              </a:ext>
            </a:extLst>
          </p:cNvPr>
          <p:cNvGrpSpPr/>
          <p:nvPr/>
        </p:nvGrpSpPr>
        <p:grpSpPr>
          <a:xfrm>
            <a:off x="1532384" y="1586775"/>
            <a:ext cx="8928993" cy="648072"/>
            <a:chOff x="822700" y="1409030"/>
            <a:chExt cx="3655126" cy="648072"/>
          </a:xfrm>
        </p:grpSpPr>
        <p:sp>
          <p:nvSpPr>
            <p:cNvPr id="10" name="Rectangle 9">
              <a:extLst>
                <a:ext uri="{FF2B5EF4-FFF2-40B4-BE49-F238E27FC236}">
                  <a16:creationId xmlns:a16="http://schemas.microsoft.com/office/drawing/2014/main" id="{E68E4C72-656C-4D9B-BF7A-736AC163CEE7}"/>
                </a:ext>
              </a:extLst>
            </p:cNvPr>
            <p:cNvSpPr/>
            <p:nvPr/>
          </p:nvSpPr>
          <p:spPr bwMode="auto">
            <a:xfrm>
              <a:off x="822700" y="1409030"/>
              <a:ext cx="45719" cy="64807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11" name="Rectangle 10">
              <a:extLst>
                <a:ext uri="{FF2B5EF4-FFF2-40B4-BE49-F238E27FC236}">
                  <a16:creationId xmlns:a16="http://schemas.microsoft.com/office/drawing/2014/main" id="{9FD4073F-5682-4AC7-AA03-82EBF57BC6B7}"/>
                </a:ext>
              </a:extLst>
            </p:cNvPr>
            <p:cNvSpPr/>
            <p:nvPr/>
          </p:nvSpPr>
          <p:spPr bwMode="auto">
            <a:xfrm>
              <a:off x="872875" y="1409030"/>
              <a:ext cx="3604951" cy="648072"/>
            </a:xfrm>
            <a:prstGeom prst="rect">
              <a:avLst/>
            </a:prstGeom>
            <a:solidFill>
              <a:schemeClr val="bg1">
                <a:lumMod val="95000"/>
              </a:schemeClr>
            </a:solidFill>
            <a:ln>
              <a:solidFill>
                <a:schemeClr val="bg1">
                  <a:lumMod val="8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en-US" sz="2800" dirty="0">
                  <a:solidFill>
                    <a:schemeClr val="tx1"/>
                  </a:solidFill>
                  <a:latin typeface="+mj-lt"/>
                </a:rPr>
                <a:t>Sign up for an Office 365 Developer Tenant</a:t>
              </a:r>
            </a:p>
          </p:txBody>
        </p:sp>
      </p:grpSp>
      <p:grpSp>
        <p:nvGrpSpPr>
          <p:cNvPr id="12" name="Group 11">
            <a:extLst>
              <a:ext uri="{FF2B5EF4-FFF2-40B4-BE49-F238E27FC236}">
                <a16:creationId xmlns:a16="http://schemas.microsoft.com/office/drawing/2014/main" id="{24AF001D-C4AB-4142-8E58-CFAA962E239C}"/>
              </a:ext>
            </a:extLst>
          </p:cNvPr>
          <p:cNvGrpSpPr/>
          <p:nvPr/>
        </p:nvGrpSpPr>
        <p:grpSpPr>
          <a:xfrm>
            <a:off x="1532384" y="2343547"/>
            <a:ext cx="8928993" cy="648072"/>
            <a:chOff x="822700" y="1409030"/>
            <a:chExt cx="3655126" cy="648072"/>
          </a:xfrm>
        </p:grpSpPr>
        <p:sp>
          <p:nvSpPr>
            <p:cNvPr id="13" name="Rectangle 12">
              <a:extLst>
                <a:ext uri="{FF2B5EF4-FFF2-40B4-BE49-F238E27FC236}">
                  <a16:creationId xmlns:a16="http://schemas.microsoft.com/office/drawing/2014/main" id="{7DF6E3DB-CD1C-40FE-8CC2-E634678DAAAD}"/>
                </a:ext>
              </a:extLst>
            </p:cNvPr>
            <p:cNvSpPr/>
            <p:nvPr/>
          </p:nvSpPr>
          <p:spPr bwMode="auto">
            <a:xfrm>
              <a:off x="822700" y="1409030"/>
              <a:ext cx="45719" cy="64807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14" name="Rectangle 13">
              <a:extLst>
                <a:ext uri="{FF2B5EF4-FFF2-40B4-BE49-F238E27FC236}">
                  <a16:creationId xmlns:a16="http://schemas.microsoft.com/office/drawing/2014/main" id="{C71DB8AE-A550-482B-BFBB-49C528907295}"/>
                </a:ext>
              </a:extLst>
            </p:cNvPr>
            <p:cNvSpPr/>
            <p:nvPr/>
          </p:nvSpPr>
          <p:spPr bwMode="auto">
            <a:xfrm>
              <a:off x="872875" y="1409030"/>
              <a:ext cx="3604951" cy="648072"/>
            </a:xfrm>
            <a:prstGeom prst="rect">
              <a:avLst/>
            </a:prstGeom>
            <a:solidFill>
              <a:schemeClr val="bg1">
                <a:lumMod val="95000"/>
              </a:schemeClr>
            </a:solidFill>
            <a:ln>
              <a:solidFill>
                <a:schemeClr val="bg1">
                  <a:lumMod val="8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en-US" sz="2800" dirty="0">
                  <a:solidFill>
                    <a:schemeClr val="tx1"/>
                  </a:solidFill>
                  <a:latin typeface="+mj-lt"/>
                </a:rPr>
                <a:t>Create app catalog site</a:t>
              </a:r>
            </a:p>
          </p:txBody>
        </p:sp>
      </p:grpSp>
      <p:grpSp>
        <p:nvGrpSpPr>
          <p:cNvPr id="15" name="Group 14">
            <a:extLst>
              <a:ext uri="{FF2B5EF4-FFF2-40B4-BE49-F238E27FC236}">
                <a16:creationId xmlns:a16="http://schemas.microsoft.com/office/drawing/2014/main" id="{FB1C3272-1A46-4344-A6A3-2E83D876FA5E}"/>
              </a:ext>
            </a:extLst>
          </p:cNvPr>
          <p:cNvGrpSpPr/>
          <p:nvPr/>
        </p:nvGrpSpPr>
        <p:grpSpPr>
          <a:xfrm>
            <a:off x="1532384" y="3100319"/>
            <a:ext cx="8928993" cy="648072"/>
            <a:chOff x="822700" y="1409030"/>
            <a:chExt cx="3655126" cy="648072"/>
          </a:xfrm>
        </p:grpSpPr>
        <p:sp>
          <p:nvSpPr>
            <p:cNvPr id="16" name="Rectangle 15">
              <a:extLst>
                <a:ext uri="{FF2B5EF4-FFF2-40B4-BE49-F238E27FC236}">
                  <a16:creationId xmlns:a16="http://schemas.microsoft.com/office/drawing/2014/main" id="{C7CBC09B-3C75-42CE-A329-58219D004B29}"/>
                </a:ext>
              </a:extLst>
            </p:cNvPr>
            <p:cNvSpPr/>
            <p:nvPr/>
          </p:nvSpPr>
          <p:spPr bwMode="auto">
            <a:xfrm>
              <a:off x="822700" y="1409030"/>
              <a:ext cx="45719" cy="64807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17" name="Rectangle 16">
              <a:extLst>
                <a:ext uri="{FF2B5EF4-FFF2-40B4-BE49-F238E27FC236}">
                  <a16:creationId xmlns:a16="http://schemas.microsoft.com/office/drawing/2014/main" id="{956A59E0-4A58-4136-80CB-CBD30EDAF0B1}"/>
                </a:ext>
              </a:extLst>
            </p:cNvPr>
            <p:cNvSpPr/>
            <p:nvPr/>
          </p:nvSpPr>
          <p:spPr bwMode="auto">
            <a:xfrm>
              <a:off x="872875" y="1409030"/>
              <a:ext cx="3604951" cy="648072"/>
            </a:xfrm>
            <a:prstGeom prst="rect">
              <a:avLst/>
            </a:prstGeom>
            <a:solidFill>
              <a:schemeClr val="bg1">
                <a:lumMod val="95000"/>
              </a:schemeClr>
            </a:solidFill>
            <a:ln>
              <a:solidFill>
                <a:schemeClr val="bg1">
                  <a:lumMod val="8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en-US" sz="2800" dirty="0">
                  <a:solidFill>
                    <a:schemeClr val="tx1"/>
                  </a:solidFill>
                  <a:latin typeface="+mj-lt"/>
                </a:rPr>
                <a:t>Create a new site collection for testing – dev or normal</a:t>
              </a:r>
            </a:p>
          </p:txBody>
        </p:sp>
      </p:grpSp>
      <p:grpSp>
        <p:nvGrpSpPr>
          <p:cNvPr id="20" name="Group 19">
            <a:extLst>
              <a:ext uri="{FF2B5EF4-FFF2-40B4-BE49-F238E27FC236}">
                <a16:creationId xmlns:a16="http://schemas.microsoft.com/office/drawing/2014/main" id="{00557C0B-304B-429C-99F4-593A1CB04401}"/>
              </a:ext>
            </a:extLst>
          </p:cNvPr>
          <p:cNvGrpSpPr/>
          <p:nvPr/>
        </p:nvGrpSpPr>
        <p:grpSpPr>
          <a:xfrm>
            <a:off x="1532384" y="3855350"/>
            <a:ext cx="8928993" cy="648072"/>
            <a:chOff x="822700" y="1409030"/>
            <a:chExt cx="3655126" cy="648072"/>
          </a:xfrm>
        </p:grpSpPr>
        <p:sp>
          <p:nvSpPr>
            <p:cNvPr id="21" name="Rectangle 20">
              <a:extLst>
                <a:ext uri="{FF2B5EF4-FFF2-40B4-BE49-F238E27FC236}">
                  <a16:creationId xmlns:a16="http://schemas.microsoft.com/office/drawing/2014/main" id="{6F7CB690-560E-4024-B6C9-AADDB695CF7B}"/>
                </a:ext>
              </a:extLst>
            </p:cNvPr>
            <p:cNvSpPr/>
            <p:nvPr/>
          </p:nvSpPr>
          <p:spPr bwMode="auto">
            <a:xfrm>
              <a:off x="822700" y="1409030"/>
              <a:ext cx="45719" cy="64807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22" name="Rectangle 21">
              <a:extLst>
                <a:ext uri="{FF2B5EF4-FFF2-40B4-BE49-F238E27FC236}">
                  <a16:creationId xmlns:a16="http://schemas.microsoft.com/office/drawing/2014/main" id="{5DDBA83A-8E38-4150-A53F-E6FB8D5897ED}"/>
                </a:ext>
              </a:extLst>
            </p:cNvPr>
            <p:cNvSpPr/>
            <p:nvPr/>
          </p:nvSpPr>
          <p:spPr bwMode="auto">
            <a:xfrm>
              <a:off x="872875" y="1409030"/>
              <a:ext cx="3604951" cy="648072"/>
            </a:xfrm>
            <a:prstGeom prst="rect">
              <a:avLst/>
            </a:prstGeom>
            <a:solidFill>
              <a:schemeClr val="bg1">
                <a:lumMod val="95000"/>
              </a:schemeClr>
            </a:solidFill>
            <a:ln>
              <a:solidFill>
                <a:schemeClr val="bg1">
                  <a:lumMod val="8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en-US" sz="2800" dirty="0">
                  <a:solidFill>
                    <a:schemeClr val="tx1"/>
                  </a:solidFill>
                  <a:latin typeface="+mj-lt"/>
                </a:rPr>
                <a:t>Use online workbench for testing your code</a:t>
              </a:r>
            </a:p>
          </p:txBody>
        </p:sp>
      </p:grpSp>
    </p:spTree>
    <p:extLst>
      <p:ext uri="{BB962C8B-B14F-4D97-AF65-F5344CB8AC3E}">
        <p14:creationId xmlns:p14="http://schemas.microsoft.com/office/powerpoint/2010/main" val="425301922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Sign up for an Office 365 Developer Tenant</a:t>
            </a:r>
          </a:p>
        </p:txBody>
      </p:sp>
      <p:grpSp>
        <p:nvGrpSpPr>
          <p:cNvPr id="5" name="Group 4">
            <a:extLst>
              <a:ext uri="{FF2B5EF4-FFF2-40B4-BE49-F238E27FC236}">
                <a16:creationId xmlns:a16="http://schemas.microsoft.com/office/drawing/2014/main" id="{976CD23A-A0CE-4839-8F2C-1C7C6958CF9F}"/>
              </a:ext>
            </a:extLst>
          </p:cNvPr>
          <p:cNvGrpSpPr/>
          <p:nvPr/>
        </p:nvGrpSpPr>
        <p:grpSpPr>
          <a:xfrm>
            <a:off x="1532384" y="1586775"/>
            <a:ext cx="8928993" cy="648072"/>
            <a:chOff x="822700" y="1409030"/>
            <a:chExt cx="3655126" cy="648072"/>
          </a:xfrm>
        </p:grpSpPr>
        <p:sp>
          <p:nvSpPr>
            <p:cNvPr id="6" name="Rectangle 5">
              <a:extLst>
                <a:ext uri="{FF2B5EF4-FFF2-40B4-BE49-F238E27FC236}">
                  <a16:creationId xmlns:a16="http://schemas.microsoft.com/office/drawing/2014/main" id="{E78C94F8-376D-4581-AAD9-732044BEECA1}"/>
                </a:ext>
              </a:extLst>
            </p:cNvPr>
            <p:cNvSpPr/>
            <p:nvPr/>
          </p:nvSpPr>
          <p:spPr bwMode="auto">
            <a:xfrm>
              <a:off x="822700" y="1409030"/>
              <a:ext cx="45719" cy="64807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7" name="Rectangle 6">
              <a:extLst>
                <a:ext uri="{FF2B5EF4-FFF2-40B4-BE49-F238E27FC236}">
                  <a16:creationId xmlns:a16="http://schemas.microsoft.com/office/drawing/2014/main" id="{2B34D43E-9B58-4696-BD74-6A600E0957F8}"/>
                </a:ext>
              </a:extLst>
            </p:cNvPr>
            <p:cNvSpPr/>
            <p:nvPr/>
          </p:nvSpPr>
          <p:spPr bwMode="auto">
            <a:xfrm>
              <a:off x="872875" y="1409030"/>
              <a:ext cx="3604951" cy="648072"/>
            </a:xfrm>
            <a:prstGeom prst="rect">
              <a:avLst/>
            </a:prstGeom>
            <a:solidFill>
              <a:schemeClr val="bg1">
                <a:lumMod val="95000"/>
              </a:schemeClr>
            </a:solidFill>
            <a:ln>
              <a:solidFill>
                <a:schemeClr val="bg1">
                  <a:lumMod val="8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en-US" sz="2800" dirty="0">
                  <a:solidFill>
                    <a:schemeClr val="tx1"/>
                  </a:solidFill>
                  <a:latin typeface="+mj-lt"/>
                </a:rPr>
                <a:t>Sign up for the Office Developer Program</a:t>
              </a:r>
            </a:p>
          </p:txBody>
        </p:sp>
      </p:grpSp>
      <p:grpSp>
        <p:nvGrpSpPr>
          <p:cNvPr id="8" name="Group 7">
            <a:extLst>
              <a:ext uri="{FF2B5EF4-FFF2-40B4-BE49-F238E27FC236}">
                <a16:creationId xmlns:a16="http://schemas.microsoft.com/office/drawing/2014/main" id="{B465D263-8C55-4620-B6A4-262007DC91FE}"/>
              </a:ext>
            </a:extLst>
          </p:cNvPr>
          <p:cNvGrpSpPr/>
          <p:nvPr/>
        </p:nvGrpSpPr>
        <p:grpSpPr>
          <a:xfrm>
            <a:off x="1532384" y="2370999"/>
            <a:ext cx="8928993" cy="917575"/>
            <a:chOff x="822700" y="1409030"/>
            <a:chExt cx="3655126" cy="648072"/>
          </a:xfrm>
        </p:grpSpPr>
        <p:sp>
          <p:nvSpPr>
            <p:cNvPr id="9" name="Rectangle 8">
              <a:extLst>
                <a:ext uri="{FF2B5EF4-FFF2-40B4-BE49-F238E27FC236}">
                  <a16:creationId xmlns:a16="http://schemas.microsoft.com/office/drawing/2014/main" id="{1FD4DBC3-BC6F-4AD2-BF03-8AA02A5C61D9}"/>
                </a:ext>
              </a:extLst>
            </p:cNvPr>
            <p:cNvSpPr/>
            <p:nvPr/>
          </p:nvSpPr>
          <p:spPr bwMode="auto">
            <a:xfrm>
              <a:off x="822700" y="1409030"/>
              <a:ext cx="45719" cy="64807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10" name="Rectangle 9">
              <a:extLst>
                <a:ext uri="{FF2B5EF4-FFF2-40B4-BE49-F238E27FC236}">
                  <a16:creationId xmlns:a16="http://schemas.microsoft.com/office/drawing/2014/main" id="{00D67916-C181-491B-9B97-8B55CFABB84C}"/>
                </a:ext>
              </a:extLst>
            </p:cNvPr>
            <p:cNvSpPr/>
            <p:nvPr/>
          </p:nvSpPr>
          <p:spPr bwMode="auto">
            <a:xfrm>
              <a:off x="872875" y="1409030"/>
              <a:ext cx="3604951" cy="648072"/>
            </a:xfrm>
            <a:prstGeom prst="rect">
              <a:avLst/>
            </a:prstGeom>
            <a:solidFill>
              <a:schemeClr val="bg1">
                <a:lumMod val="95000"/>
              </a:schemeClr>
            </a:solidFill>
            <a:ln>
              <a:solidFill>
                <a:schemeClr val="bg1">
                  <a:lumMod val="8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en-US" sz="2800" dirty="0">
                  <a:solidFill>
                    <a:schemeClr val="tx1"/>
                  </a:solidFill>
                  <a:latin typeface="+mj-lt"/>
                </a:rPr>
                <a:t>You will receive welcome mail with link to sign up for Office 365 tenant</a:t>
              </a:r>
            </a:p>
          </p:txBody>
        </p:sp>
      </p:grpSp>
      <p:sp>
        <p:nvSpPr>
          <p:cNvPr id="11" name="Rectangle 10">
            <a:extLst>
              <a:ext uri="{FF2B5EF4-FFF2-40B4-BE49-F238E27FC236}">
                <a16:creationId xmlns:a16="http://schemas.microsoft.com/office/drawing/2014/main" id="{38FB4142-EC66-431C-A915-55AEC3B5E666}"/>
              </a:ext>
            </a:extLst>
          </p:cNvPr>
          <p:cNvSpPr/>
          <p:nvPr/>
        </p:nvSpPr>
        <p:spPr>
          <a:xfrm>
            <a:off x="2987945" y="4038751"/>
            <a:ext cx="5973687" cy="584775"/>
          </a:xfrm>
          <a:prstGeom prst="rect">
            <a:avLst/>
          </a:prstGeom>
        </p:spPr>
        <p:txBody>
          <a:bodyPr wrap="none">
            <a:spAutoFit/>
          </a:bodyPr>
          <a:lstStyle/>
          <a:p>
            <a:r>
              <a:rPr lang="en-US" sz="3200" dirty="0">
                <a:latin typeface="+mj-lt"/>
                <a:hlinkClick r:id="rId3"/>
              </a:rPr>
              <a:t>http://dev.office.com/devprogram</a:t>
            </a:r>
            <a:endParaRPr lang="en-US" sz="3200" dirty="0">
              <a:latin typeface="+mj-lt"/>
            </a:endParaRPr>
          </a:p>
        </p:txBody>
      </p:sp>
    </p:spTree>
    <p:extLst>
      <p:ext uri="{BB962C8B-B14F-4D97-AF65-F5344CB8AC3E}">
        <p14:creationId xmlns:p14="http://schemas.microsoft.com/office/powerpoint/2010/main" val="104505679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572464"/>
          </a:xfrm>
        </p:spPr>
        <p:txBody>
          <a:bodyPr/>
          <a:lstStyle/>
          <a:p>
            <a:pPr marL="0" indent="0">
              <a:buNone/>
            </a:pPr>
            <a:r>
              <a:rPr lang="en-US" sz="2800" dirty="0">
                <a:solidFill>
                  <a:schemeClr val="tx2"/>
                </a:solidFill>
              </a:rPr>
              <a:t>https://yourtenantprefix-admin.sharepoint.com </a:t>
            </a:r>
          </a:p>
        </p:txBody>
      </p:sp>
      <p:sp>
        <p:nvSpPr>
          <p:cNvPr id="3" name="Title 2"/>
          <p:cNvSpPr>
            <a:spLocks noGrp="1"/>
          </p:cNvSpPr>
          <p:nvPr>
            <p:ph type="title"/>
          </p:nvPr>
        </p:nvSpPr>
        <p:spPr/>
        <p:txBody>
          <a:bodyPr/>
          <a:lstStyle/>
          <a:p>
            <a:r>
              <a:rPr lang="en-US"/>
              <a:t>Create app catalog site</a:t>
            </a:r>
          </a:p>
        </p:txBody>
      </p:sp>
      <p:pic>
        <p:nvPicPr>
          <p:cNvPr id="5" name="Picture 4"/>
          <p:cNvPicPr>
            <a:picLocks noChangeAspect="1"/>
          </p:cNvPicPr>
          <p:nvPr/>
        </p:nvPicPr>
        <p:blipFill>
          <a:blip r:embed="rId3"/>
          <a:stretch>
            <a:fillRect/>
          </a:stretch>
        </p:blipFill>
        <p:spPr>
          <a:xfrm>
            <a:off x="472406" y="1904702"/>
            <a:ext cx="6819900" cy="4248150"/>
          </a:xfrm>
          <a:prstGeom prst="rect">
            <a:avLst/>
          </a:prstGeom>
          <a:ln>
            <a:solidFill>
              <a:schemeClr val="bg1">
                <a:lumMod val="75000"/>
              </a:schemeClr>
            </a:solidFill>
          </a:ln>
        </p:spPr>
      </p:pic>
      <p:sp>
        <p:nvSpPr>
          <p:cNvPr id="6" name="Rectangle 5">
            <a:extLst>
              <a:ext uri="{FF2B5EF4-FFF2-40B4-BE49-F238E27FC236}">
                <a16:creationId xmlns:a16="http://schemas.microsoft.com/office/drawing/2014/main" id="{7E5CCFC7-1AB8-4D83-BD1F-10EFD0D87D60}"/>
              </a:ext>
            </a:extLst>
          </p:cNvPr>
          <p:cNvSpPr/>
          <p:nvPr/>
        </p:nvSpPr>
        <p:spPr bwMode="auto">
          <a:xfrm>
            <a:off x="7994180" y="1904702"/>
            <a:ext cx="3771901" cy="2248621"/>
          </a:xfrm>
          <a:prstGeom prst="rect">
            <a:avLst/>
          </a:prstGeom>
          <a:solidFill>
            <a:schemeClr val="bg1">
              <a:lumMod val="95000"/>
            </a:schemeClr>
          </a:solidFill>
          <a:ln>
            <a:solidFill>
              <a:schemeClr val="bg1">
                <a:lumMod val="8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08000" tIns="46637" rIns="0" bIns="46637" numCol="1" rtlCol="0" anchor="ctr" anchorCtr="0" compatLnSpc="1">
            <a:prstTxWarp prst="textNoShape">
              <a:avLst/>
            </a:prstTxWarp>
            <a:spAutoFit/>
          </a:bodyPr>
          <a:lstStyle/>
          <a:p>
            <a:pPr defTabSz="932472" fontAlgn="base">
              <a:spcBef>
                <a:spcPct val="0"/>
              </a:spcBef>
              <a:spcAft>
                <a:spcPct val="0"/>
              </a:spcAft>
            </a:pPr>
            <a:r>
              <a:rPr lang="en-US" sz="2800" dirty="0">
                <a:solidFill>
                  <a:schemeClr val="tx1"/>
                </a:solidFill>
                <a:latin typeface="+mj-lt"/>
              </a:rPr>
              <a:t>SharePoint Framework solutions are deployed to tenant using app catalog when they are ready for distribution</a:t>
            </a:r>
          </a:p>
        </p:txBody>
      </p:sp>
    </p:spTree>
    <p:extLst>
      <p:ext uri="{BB962C8B-B14F-4D97-AF65-F5344CB8AC3E}">
        <p14:creationId xmlns:p14="http://schemas.microsoft.com/office/powerpoint/2010/main" val="15655653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572464"/>
          </a:xfrm>
        </p:spPr>
        <p:txBody>
          <a:bodyPr/>
          <a:lstStyle/>
          <a:p>
            <a:pPr marL="0" indent="0">
              <a:buNone/>
            </a:pPr>
            <a:r>
              <a:rPr lang="en-US" sz="2800" dirty="0">
                <a:solidFill>
                  <a:schemeClr val="tx2"/>
                </a:solidFill>
              </a:rPr>
              <a:t>https://yourtenantprefix-admin.sharepoint.com </a:t>
            </a:r>
          </a:p>
        </p:txBody>
      </p:sp>
      <p:sp>
        <p:nvSpPr>
          <p:cNvPr id="3" name="Title 2"/>
          <p:cNvSpPr>
            <a:spLocks noGrp="1"/>
          </p:cNvSpPr>
          <p:nvPr>
            <p:ph type="title"/>
          </p:nvPr>
        </p:nvSpPr>
        <p:spPr/>
        <p:txBody>
          <a:bodyPr/>
          <a:lstStyle/>
          <a:p>
            <a:r>
              <a:rPr lang="en-US"/>
              <a:t>Create a new Developer Site collection</a:t>
            </a:r>
          </a:p>
        </p:txBody>
      </p:sp>
      <p:pic>
        <p:nvPicPr>
          <p:cNvPr id="7" name="Picture 6"/>
          <p:cNvPicPr>
            <a:picLocks noChangeAspect="1"/>
          </p:cNvPicPr>
          <p:nvPr/>
        </p:nvPicPr>
        <p:blipFill>
          <a:blip r:embed="rId3"/>
          <a:stretch>
            <a:fillRect/>
          </a:stretch>
        </p:blipFill>
        <p:spPr>
          <a:xfrm>
            <a:off x="470418" y="1947567"/>
            <a:ext cx="3829247" cy="2495678"/>
          </a:xfrm>
          <a:prstGeom prst="rect">
            <a:avLst/>
          </a:prstGeom>
          <a:ln>
            <a:solidFill>
              <a:schemeClr val="bg1">
                <a:lumMod val="75000"/>
              </a:schemeClr>
            </a:solidFill>
          </a:ln>
        </p:spPr>
      </p:pic>
      <p:pic>
        <p:nvPicPr>
          <p:cNvPr id="6" name="Picture 5"/>
          <p:cNvPicPr>
            <a:picLocks noChangeAspect="1"/>
          </p:cNvPicPr>
          <p:nvPr/>
        </p:nvPicPr>
        <p:blipFill>
          <a:blip r:embed="rId4"/>
          <a:stretch>
            <a:fillRect/>
          </a:stretch>
        </p:blipFill>
        <p:spPr>
          <a:xfrm>
            <a:off x="3327399" y="2789002"/>
            <a:ext cx="4512857" cy="3632992"/>
          </a:xfrm>
          <a:prstGeom prst="rect">
            <a:avLst/>
          </a:prstGeom>
          <a:ln>
            <a:solidFill>
              <a:schemeClr val="bg1">
                <a:lumMod val="75000"/>
              </a:schemeClr>
            </a:solidFill>
          </a:ln>
        </p:spPr>
      </p:pic>
      <p:sp>
        <p:nvSpPr>
          <p:cNvPr id="8" name="Rectangle 7">
            <a:extLst>
              <a:ext uri="{FF2B5EF4-FFF2-40B4-BE49-F238E27FC236}">
                <a16:creationId xmlns:a16="http://schemas.microsoft.com/office/drawing/2014/main" id="{142C7CDE-5DEC-48E8-B173-A1D870667779}"/>
              </a:ext>
            </a:extLst>
          </p:cNvPr>
          <p:cNvSpPr/>
          <p:nvPr/>
        </p:nvSpPr>
        <p:spPr bwMode="auto">
          <a:xfrm>
            <a:off x="8331200" y="1499082"/>
            <a:ext cx="3396781" cy="3972170"/>
          </a:xfrm>
          <a:prstGeom prst="rect">
            <a:avLst/>
          </a:prstGeom>
          <a:solidFill>
            <a:schemeClr val="bg1">
              <a:lumMod val="95000"/>
            </a:schemeClr>
          </a:solidFill>
          <a:ln>
            <a:solidFill>
              <a:schemeClr val="bg1">
                <a:lumMod val="8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08000" tIns="46637" rIns="0" bIns="46637" numCol="1" rtlCol="0" anchor="ctr" anchorCtr="0" compatLnSpc="1">
            <a:prstTxWarp prst="textNoShape">
              <a:avLst/>
            </a:prstTxWarp>
            <a:spAutoFit/>
          </a:bodyPr>
          <a:lstStyle/>
          <a:p>
            <a:pPr defTabSz="932472" fontAlgn="base">
              <a:spcBef>
                <a:spcPct val="0"/>
              </a:spcBef>
              <a:spcAft>
                <a:spcPct val="0"/>
              </a:spcAft>
            </a:pPr>
            <a:r>
              <a:rPr lang="en-US" sz="2800" dirty="0">
                <a:solidFill>
                  <a:schemeClr val="tx1"/>
                </a:solidFill>
                <a:latin typeface="+mj-lt"/>
              </a:rPr>
              <a:t>Technically developer site collection is targeted for add-in development, but you need to have a location to test web parts from SharePoint Framework Online workbench</a:t>
            </a:r>
          </a:p>
        </p:txBody>
      </p:sp>
    </p:spTree>
    <p:extLst>
      <p:ext uri="{BB962C8B-B14F-4D97-AF65-F5344CB8AC3E}">
        <p14:creationId xmlns:p14="http://schemas.microsoft.com/office/powerpoint/2010/main" val="227890529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532384" y="2840038"/>
            <a:ext cx="8928993" cy="572464"/>
          </a:xfrm>
        </p:spPr>
        <p:txBody>
          <a:bodyPr/>
          <a:lstStyle/>
          <a:p>
            <a:pPr marL="0" indent="0" algn="ctr">
              <a:buNone/>
            </a:pPr>
            <a:r>
              <a:rPr lang="en-US" sz="2800" dirty="0">
                <a:solidFill>
                  <a:schemeClr val="tx2"/>
                </a:solidFill>
              </a:rPr>
              <a:t>https://</a:t>
            </a:r>
            <a:r>
              <a:rPr lang="en-US" altLang="en-US" sz="2800" dirty="0">
                <a:solidFill>
                  <a:schemeClr val="tx2"/>
                </a:solidFill>
              </a:rPr>
              <a:t>your-sharepoint-site/_layouts/workbench.aspx </a:t>
            </a:r>
            <a:endParaRPr lang="en-US" sz="2800" dirty="0">
              <a:solidFill>
                <a:schemeClr val="tx2"/>
              </a:solidFill>
            </a:endParaRPr>
          </a:p>
        </p:txBody>
      </p:sp>
      <p:sp>
        <p:nvSpPr>
          <p:cNvPr id="3" name="Title 2"/>
          <p:cNvSpPr>
            <a:spLocks noGrp="1"/>
          </p:cNvSpPr>
          <p:nvPr>
            <p:ph type="title"/>
          </p:nvPr>
        </p:nvSpPr>
        <p:spPr/>
        <p:txBody>
          <a:bodyPr/>
          <a:lstStyle/>
          <a:p>
            <a:r>
              <a:rPr lang="en-US"/>
              <a:t>SharePoint workbench</a:t>
            </a:r>
          </a:p>
        </p:txBody>
      </p:sp>
      <p:grpSp>
        <p:nvGrpSpPr>
          <p:cNvPr id="5" name="Group 4">
            <a:extLst>
              <a:ext uri="{FF2B5EF4-FFF2-40B4-BE49-F238E27FC236}">
                <a16:creationId xmlns:a16="http://schemas.microsoft.com/office/drawing/2014/main" id="{A36C0E6B-F0E8-4A19-A19C-CD0DCFD4960C}"/>
              </a:ext>
            </a:extLst>
          </p:cNvPr>
          <p:cNvGrpSpPr/>
          <p:nvPr/>
        </p:nvGrpSpPr>
        <p:grpSpPr>
          <a:xfrm>
            <a:off x="1532384" y="1358175"/>
            <a:ext cx="8928993" cy="1435826"/>
            <a:chOff x="822700" y="1409030"/>
            <a:chExt cx="3655126" cy="648072"/>
          </a:xfrm>
        </p:grpSpPr>
        <p:sp>
          <p:nvSpPr>
            <p:cNvPr id="6" name="Rectangle 5">
              <a:extLst>
                <a:ext uri="{FF2B5EF4-FFF2-40B4-BE49-F238E27FC236}">
                  <a16:creationId xmlns:a16="http://schemas.microsoft.com/office/drawing/2014/main" id="{793CC29D-61B9-4A3E-B864-F603646965CF}"/>
                </a:ext>
              </a:extLst>
            </p:cNvPr>
            <p:cNvSpPr/>
            <p:nvPr/>
          </p:nvSpPr>
          <p:spPr bwMode="auto">
            <a:xfrm>
              <a:off x="822700" y="1409030"/>
              <a:ext cx="45719" cy="64807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7" name="Rectangle 6">
              <a:extLst>
                <a:ext uri="{FF2B5EF4-FFF2-40B4-BE49-F238E27FC236}">
                  <a16:creationId xmlns:a16="http://schemas.microsoft.com/office/drawing/2014/main" id="{0B4A65F5-300C-4122-A517-B51103F9917C}"/>
                </a:ext>
              </a:extLst>
            </p:cNvPr>
            <p:cNvSpPr/>
            <p:nvPr/>
          </p:nvSpPr>
          <p:spPr bwMode="auto">
            <a:xfrm>
              <a:off x="872875" y="1409030"/>
              <a:ext cx="3604951" cy="648072"/>
            </a:xfrm>
            <a:prstGeom prst="rect">
              <a:avLst/>
            </a:prstGeom>
            <a:solidFill>
              <a:schemeClr val="bg1">
                <a:lumMod val="95000"/>
              </a:schemeClr>
            </a:solidFill>
            <a:ln>
              <a:solidFill>
                <a:schemeClr val="bg1">
                  <a:lumMod val="85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en-US" sz="2800" dirty="0">
                  <a:solidFill>
                    <a:schemeClr val="tx1"/>
                  </a:solidFill>
                  <a:latin typeface="+mj-lt"/>
                </a:rPr>
                <a:t>SharePoint Online workbench can be accessed under any site with _layouts URL. Hosted site provides you site context where solution is executed.</a:t>
              </a:r>
            </a:p>
          </p:txBody>
        </p:sp>
      </p:grpSp>
      <p:pic>
        <p:nvPicPr>
          <p:cNvPr id="9" name="Picture 8">
            <a:extLst>
              <a:ext uri="{FF2B5EF4-FFF2-40B4-BE49-F238E27FC236}">
                <a16:creationId xmlns:a16="http://schemas.microsoft.com/office/drawing/2014/main" id="{D7C37A30-0C64-4327-8F8D-7FB065A54387}"/>
              </a:ext>
            </a:extLst>
          </p:cNvPr>
          <p:cNvPicPr>
            <a:picLocks noChangeAspect="1"/>
          </p:cNvPicPr>
          <p:nvPr/>
        </p:nvPicPr>
        <p:blipFill>
          <a:blip r:embed="rId3"/>
          <a:stretch>
            <a:fillRect/>
          </a:stretch>
        </p:blipFill>
        <p:spPr>
          <a:xfrm>
            <a:off x="3225799" y="3586162"/>
            <a:ext cx="5613183" cy="2713038"/>
          </a:xfrm>
          <a:prstGeom prst="rect">
            <a:avLst/>
          </a:prstGeom>
          <a:ln>
            <a:solidFill>
              <a:schemeClr val="bg1">
                <a:lumMod val="75000"/>
              </a:schemeClr>
            </a:solidFill>
          </a:ln>
        </p:spPr>
      </p:pic>
    </p:spTree>
    <p:extLst>
      <p:ext uri="{BB962C8B-B14F-4D97-AF65-F5344CB8AC3E}">
        <p14:creationId xmlns:p14="http://schemas.microsoft.com/office/powerpoint/2010/main" val="110348296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DEMO</a:t>
            </a:r>
            <a:endParaRPr lang="fi-FI"/>
          </a:p>
        </p:txBody>
      </p:sp>
      <p:sp>
        <p:nvSpPr>
          <p:cNvPr id="6" name="Text Placeholder 5"/>
          <p:cNvSpPr>
            <a:spLocks noGrp="1"/>
          </p:cNvSpPr>
          <p:nvPr>
            <p:ph type="body" sz="quarter" idx="12"/>
          </p:nvPr>
        </p:nvSpPr>
        <p:spPr/>
        <p:txBody>
          <a:bodyPr/>
          <a:lstStyle/>
          <a:p>
            <a:r>
              <a:rPr lang="en-US" dirty="0"/>
              <a:t>Configuring Your Office 365 Environment and verifying setup with sample web part</a:t>
            </a:r>
            <a:endParaRPr lang="fi-FI" dirty="0"/>
          </a:p>
        </p:txBody>
      </p:sp>
    </p:spTree>
    <p:extLst>
      <p:ext uri="{BB962C8B-B14F-4D97-AF65-F5344CB8AC3E}">
        <p14:creationId xmlns:p14="http://schemas.microsoft.com/office/powerpoint/2010/main" val="13499098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B47A7505-B5C7-4EC4-A617-2672CFDA93E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TotalTime>
  <Words>705</Words>
  <Application>Microsoft Office PowerPoint</Application>
  <PresentationFormat>Custom</PresentationFormat>
  <Paragraphs>105</Paragraphs>
  <Slides>16</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Consolas</vt:lpstr>
      <vt:lpstr>Segoe UI</vt:lpstr>
      <vt:lpstr>Segoe UI Light</vt:lpstr>
      <vt:lpstr>Wingdings</vt:lpstr>
      <vt:lpstr>5-30719_SharePoint_Team_Template_Light</vt:lpstr>
      <vt:lpstr>Getting started with SharePoint Framework</vt:lpstr>
      <vt:lpstr>Agenda</vt:lpstr>
      <vt:lpstr>Configurations to Office 365 tenant</vt:lpstr>
      <vt:lpstr>Office 365 Developer Tenant Setup Steps</vt:lpstr>
      <vt:lpstr>Sign up for an Office 365 Developer Tenant</vt:lpstr>
      <vt:lpstr>Create app catalog site</vt:lpstr>
      <vt:lpstr>Create a new Developer Site collection</vt:lpstr>
      <vt:lpstr>SharePoint workbench</vt:lpstr>
      <vt:lpstr>DEMO</vt:lpstr>
      <vt:lpstr>Verify It All Works</vt:lpstr>
      <vt:lpstr>Verifying configuration</vt:lpstr>
      <vt:lpstr>DEMO</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started with SharePoint Framework</dc:title>
  <cp:lastModifiedBy>Vesa Juvonen</cp:lastModifiedBy>
  <cp:revision>11</cp:revision>
  <dcterms:modified xsi:type="dcterms:W3CDTF">2017-05-18T13:19:34Z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